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2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B7F9D7-DF48-6F28-1B47-C294C99F54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7106BCEA-F149-E5C2-90D5-5158CDBAF2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8988AB68-F0A6-09DE-8D16-BE58F7895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3BD20E8-64D3-2294-E730-ABF464377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9682DBF-1529-F301-4113-9AFAC9C8A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19679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CF00D4-0A4E-1308-7A40-2CE4C59E9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B8180A97-A001-D283-9B4A-01BE32BB9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157DBD2-B799-FBDF-29B8-80A991D05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FFF56CF-C8CD-E972-E956-C16BDB33B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FBBD5A2-5932-3F6B-C097-665B009F8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93255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E982CC4B-4C79-2AE3-821A-F08A920C48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E9F23FA-B0BA-4DDB-63C0-E3A0D22625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35E24EC4-4B5A-BE76-75E0-89872E65D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35E50775-9A4D-C18D-3037-BC193D5D0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484AEDB4-A126-03D6-06F2-22F0384D9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29046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30EA76-5F09-FB8F-8336-476BC2B94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4DE445E-DE7B-B564-C5D8-AB5375978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E9735AD-F4DB-C2D1-7116-C272570C8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ACDD2EB6-4161-0A59-B6EC-7819BA57F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CFB0199-D2A7-F507-2C8D-CBE212938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37084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1AAC16-4F1D-418F-8A80-CBFC307AF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51DE6B-1639-210B-6D42-CA098B209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9CDBCB8-2612-C0FD-DB00-B2BA48A5F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FF05AE1-55CC-F318-17A9-D6E89D21D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566D97D-DD1D-FAF0-CB2E-F19D1AD52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0299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48D7B9-85F8-E713-BDCB-0A700A341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47415D1-3A5C-4B9C-74BE-6DE982B05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B08B62DC-A4A7-0396-256F-D470605FC0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2AAB6778-1F8F-F9FA-0701-1D2762373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EE58601-01AD-8FC1-23AC-B28DD6D18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36DA45E4-CCE7-C1ED-3073-9A79FE00C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26571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459CF2-2427-EDC2-BDE2-803416E8C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DEBBA9B1-F65E-CB2B-7BDD-0517F2A9E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3E755B15-C651-DC00-6420-390065DD01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6760BC8F-B683-26AF-EF85-1B443D0016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7476482-0493-FAF8-FD02-D8E0E8736C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32DE3813-B149-557A-4ED5-A2371C24F6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9F0D1D7D-6827-516D-EB45-0B299D357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3A6737BB-3792-2A68-B412-7B9BF4F68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13089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EEE6A0-6FB9-4C2A-3559-E40121EAC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E8A7559F-B011-6B57-C060-811273297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1B6A221-931A-3D42-29F5-833ED7D73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2D506047-115F-CA77-E0BE-EEC16D8B1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14006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3532ECD-0A6B-7B20-EE80-58B6D3DD4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A18F05BD-C420-D6F1-5420-B451CA030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D4954C4-1B66-CF5F-19B6-4725E27FC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12093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87A4CD-F61C-A1C2-A361-5367D5BA5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9870B8B-3A0F-2516-C8A3-D4D48ACEF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63EF378-96BF-882B-B796-336E611AF8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697E7CB-EAC0-95F0-C801-C1A0EB33E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E4FFBE62-82E8-C5B9-5EEF-C26C90945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BB3B461-6952-4A3D-96E1-934AA34F1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35519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2FFD51-B9C8-69CF-FEB7-D587FB9D9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113BEE5-8ABA-20CA-16A6-8F1D52E52B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84237BF7-F544-C2D2-8B60-2F18C5961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34714AEB-6123-5323-CA6B-527C5F5B0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9C114D2-E80C-577A-A920-D95E01883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747F933B-8451-0401-5A66-749CD20B5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3790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CA53FA59-9B8F-9921-2A19-A1D525D60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E5BB7704-3F6C-924B-7D53-8D1DBF379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D12D7945-1E0F-6DE0-03C8-C4B0D95D5C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50E8F-4E55-4C20-AB23-157C45F4E917}" type="datetimeFigureOut">
              <a:rPr lang="nl-NL" smtClean="0"/>
              <a:t>9-9-2024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289C5E64-2CE0-CEB5-AA47-E2E97B5907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CFA3118F-7EA2-2651-0C1E-62DE226E41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61C4E8-D1D2-48AA-9184-41C2D2EF39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7910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FC594053-D21F-E8F5-B967-2D52722A2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339" y="268357"/>
            <a:ext cx="9144000" cy="4572000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0ABA8101-8C82-D59A-8DA2-1E020BFF0C7A}"/>
              </a:ext>
            </a:extLst>
          </p:cNvPr>
          <p:cNvSpPr txBox="1"/>
          <p:nvPr/>
        </p:nvSpPr>
        <p:spPr>
          <a:xfrm>
            <a:off x="172279" y="4916557"/>
            <a:ext cx="11776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Here’s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happens</a:t>
            </a:r>
            <a:r>
              <a:rPr lang="nl-NL" dirty="0"/>
              <a:t> in </a:t>
            </a:r>
            <a:r>
              <a:rPr lang="nl-NL" dirty="0" err="1"/>
              <a:t>our</a:t>
            </a:r>
            <a:r>
              <a:rPr lang="nl-NL" dirty="0"/>
              <a:t> model </a:t>
            </a:r>
            <a:r>
              <a:rPr lang="nl-NL" dirty="0" err="1"/>
              <a:t>simulations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average</a:t>
            </a:r>
            <a:r>
              <a:rPr lang="nl-NL" dirty="0"/>
              <a:t> </a:t>
            </a:r>
            <a:r>
              <a:rPr lang="nl-NL" dirty="0" err="1"/>
              <a:t>number</a:t>
            </a:r>
            <a:r>
              <a:rPr lang="nl-NL" dirty="0"/>
              <a:t> of species per </a:t>
            </a:r>
            <a:r>
              <a:rPr lang="nl-NL" dirty="0" err="1"/>
              <a:t>subcommunity</a:t>
            </a:r>
            <a:r>
              <a:rPr lang="nl-NL" dirty="0"/>
              <a:t> </a:t>
            </a:r>
            <a:r>
              <a:rPr lang="nl-NL" dirty="0" err="1"/>
              <a:t>when</a:t>
            </a:r>
            <a:r>
              <a:rPr lang="nl-NL" dirty="0"/>
              <a:t> habitat is </a:t>
            </a:r>
            <a:r>
              <a:rPr lang="nl-NL" dirty="0" err="1"/>
              <a:t>restored</a:t>
            </a:r>
            <a:r>
              <a:rPr lang="nl-NL" dirty="0"/>
              <a:t> in multiple </a:t>
            </a:r>
            <a:r>
              <a:rPr lang="nl-NL" dirty="0" err="1"/>
              <a:t>ways</a:t>
            </a:r>
            <a:r>
              <a:rPr lang="nl-NL" dirty="0"/>
              <a:t> </a:t>
            </a:r>
            <a:r>
              <a:rPr lang="nl-NL" sz="1400" dirty="0"/>
              <a:t>(different </a:t>
            </a:r>
            <a:r>
              <a:rPr lang="nl-NL" sz="1400" dirty="0" err="1"/>
              <a:t>spatial</a:t>
            </a:r>
            <a:r>
              <a:rPr lang="nl-NL" sz="1400" dirty="0"/>
              <a:t> </a:t>
            </a:r>
            <a:r>
              <a:rPr lang="nl-NL" sz="1400" dirty="0" err="1"/>
              <a:t>configurations</a:t>
            </a:r>
            <a:r>
              <a:rPr lang="nl-NL" sz="1400" dirty="0"/>
              <a:t>: </a:t>
            </a:r>
            <a:r>
              <a:rPr lang="nl-NL" sz="1400" dirty="0" err="1"/>
              <a:t>clustered</a:t>
            </a:r>
            <a:r>
              <a:rPr lang="nl-NL" sz="1400" dirty="0"/>
              <a:t>, fractal, </a:t>
            </a:r>
            <a:r>
              <a:rPr lang="nl-NL" sz="1400" dirty="0" err="1"/>
              <a:t>and</a:t>
            </a:r>
            <a:r>
              <a:rPr lang="nl-NL" sz="1400" dirty="0"/>
              <a:t> random </a:t>
            </a:r>
            <a:r>
              <a:rPr lang="nl-NL" sz="1400" dirty="0" err="1"/>
              <a:t>restoration</a:t>
            </a:r>
            <a:r>
              <a:rPr lang="nl-NL" sz="1400" dirty="0"/>
              <a:t>, </a:t>
            </a:r>
            <a:r>
              <a:rPr lang="nl-NL" sz="1400" dirty="0" err="1"/>
              <a:t>and</a:t>
            </a:r>
            <a:r>
              <a:rPr lang="nl-NL" sz="1400" dirty="0"/>
              <a:t> different </a:t>
            </a:r>
            <a:r>
              <a:rPr lang="nl-NL" sz="1400" dirty="0" err="1"/>
              <a:t>restoration</a:t>
            </a:r>
            <a:r>
              <a:rPr lang="nl-NL" sz="1400" dirty="0"/>
              <a:t> levels: </a:t>
            </a:r>
            <a:r>
              <a:rPr lang="nl-NL" sz="1400" dirty="0" err="1"/>
              <a:t>restoration</a:t>
            </a:r>
            <a:r>
              <a:rPr lang="nl-NL" sz="1400" dirty="0"/>
              <a:t> </a:t>
            </a:r>
            <a:r>
              <a:rPr lang="nl-NL" sz="1400" dirty="0" err="1"/>
              <a:t>to</a:t>
            </a:r>
            <a:r>
              <a:rPr lang="nl-NL" sz="1400" dirty="0"/>
              <a:t> 5% - 100% cover). </a:t>
            </a:r>
            <a:endParaRPr lang="nl-NL" dirty="0"/>
          </a:p>
          <a:p>
            <a:endParaRPr lang="nl-NL" dirty="0"/>
          </a:p>
          <a:p>
            <a:r>
              <a:rPr lang="nl-NL" sz="1600" dirty="0" err="1"/>
              <a:t>Initial</a:t>
            </a:r>
            <a:r>
              <a:rPr lang="nl-NL" sz="1600" dirty="0"/>
              <a:t> landscape: 95% habitat </a:t>
            </a:r>
            <a:r>
              <a:rPr lang="nl-NL" sz="1600" dirty="0" err="1"/>
              <a:t>loss</a:t>
            </a:r>
            <a:r>
              <a:rPr lang="nl-NL" sz="1600" dirty="0"/>
              <a:t> </a:t>
            </a:r>
            <a:r>
              <a:rPr lang="nl-NL" sz="1600" dirty="0" err="1"/>
              <a:t>with</a:t>
            </a:r>
            <a:r>
              <a:rPr lang="nl-NL" sz="1600" dirty="0"/>
              <a:t> random habitat </a:t>
            </a:r>
            <a:r>
              <a:rPr lang="nl-NL" sz="1600" dirty="0" err="1"/>
              <a:t>destruction</a:t>
            </a:r>
            <a:r>
              <a:rPr lang="nl-NL" sz="1600" dirty="0"/>
              <a:t>, </a:t>
            </a:r>
            <a:r>
              <a:rPr lang="nl-NL" sz="1600" dirty="0" err="1"/>
              <a:t>restoration</a:t>
            </a:r>
            <a:r>
              <a:rPr lang="nl-NL" sz="1600" dirty="0"/>
              <a:t> 10,000 model </a:t>
            </a:r>
            <a:r>
              <a:rPr lang="nl-NL" sz="1600" dirty="0" err="1"/>
              <a:t>iterations</a:t>
            </a:r>
            <a:r>
              <a:rPr lang="nl-NL" sz="1600" dirty="0"/>
              <a:t> </a:t>
            </a:r>
            <a:r>
              <a:rPr lang="nl-NL" sz="1600" dirty="0" err="1"/>
              <a:t>after</a:t>
            </a:r>
            <a:r>
              <a:rPr lang="nl-NL" sz="1600" dirty="0"/>
              <a:t> habitat </a:t>
            </a:r>
            <a:r>
              <a:rPr lang="nl-NL" sz="1600" dirty="0" err="1"/>
              <a:t>destruction</a:t>
            </a:r>
            <a:r>
              <a:rPr lang="nl-NL" sz="1600" dirty="0"/>
              <a:t> </a:t>
            </a:r>
            <a:r>
              <a:rPr lang="nl-NL" sz="1600" dirty="0" err="1"/>
              <a:t>occurred</a:t>
            </a:r>
            <a:r>
              <a:rPr lang="nl-NL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95815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CA36D321-51EE-CE29-D813-5A83BD7793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97679"/>
            <a:ext cx="9144000" cy="457200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125253C9-025B-C274-BAE9-091128B7AC93}"/>
              </a:ext>
            </a:extLst>
          </p:cNvPr>
          <p:cNvSpPr txBox="1"/>
          <p:nvPr/>
        </p:nvSpPr>
        <p:spPr>
          <a:xfrm>
            <a:off x="172279" y="4916557"/>
            <a:ext cx="11776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Here’s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happens</a:t>
            </a:r>
            <a:r>
              <a:rPr lang="nl-NL" dirty="0"/>
              <a:t> in </a:t>
            </a:r>
            <a:r>
              <a:rPr lang="nl-NL" dirty="0" err="1"/>
              <a:t>our</a:t>
            </a:r>
            <a:r>
              <a:rPr lang="nl-NL" dirty="0"/>
              <a:t> model </a:t>
            </a:r>
            <a:r>
              <a:rPr lang="nl-NL" dirty="0" err="1"/>
              <a:t>simulations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total</a:t>
            </a:r>
            <a:r>
              <a:rPr lang="nl-NL" dirty="0"/>
              <a:t> </a:t>
            </a:r>
            <a:r>
              <a:rPr lang="nl-NL" dirty="0" err="1"/>
              <a:t>number</a:t>
            </a:r>
            <a:r>
              <a:rPr lang="nl-NL" dirty="0"/>
              <a:t> of species in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metacommunity</a:t>
            </a:r>
            <a:r>
              <a:rPr lang="nl-NL" dirty="0"/>
              <a:t> </a:t>
            </a:r>
            <a:r>
              <a:rPr lang="nl-NL" dirty="0" err="1"/>
              <a:t>when</a:t>
            </a:r>
            <a:r>
              <a:rPr lang="nl-NL" dirty="0"/>
              <a:t> habitat is </a:t>
            </a:r>
            <a:r>
              <a:rPr lang="nl-NL" dirty="0" err="1"/>
              <a:t>restored</a:t>
            </a:r>
            <a:r>
              <a:rPr lang="nl-NL" dirty="0"/>
              <a:t> in multiple </a:t>
            </a:r>
            <a:r>
              <a:rPr lang="nl-NL" dirty="0" err="1"/>
              <a:t>ways</a:t>
            </a:r>
            <a:r>
              <a:rPr lang="nl-NL" dirty="0"/>
              <a:t> </a:t>
            </a:r>
            <a:r>
              <a:rPr lang="nl-NL" sz="1400" dirty="0"/>
              <a:t>(different </a:t>
            </a:r>
            <a:r>
              <a:rPr lang="nl-NL" sz="1400" dirty="0" err="1"/>
              <a:t>spatial</a:t>
            </a:r>
            <a:r>
              <a:rPr lang="nl-NL" sz="1400" dirty="0"/>
              <a:t> </a:t>
            </a:r>
            <a:r>
              <a:rPr lang="nl-NL" sz="1400" dirty="0" err="1"/>
              <a:t>configurations</a:t>
            </a:r>
            <a:r>
              <a:rPr lang="nl-NL" sz="1400" dirty="0"/>
              <a:t>: </a:t>
            </a:r>
            <a:r>
              <a:rPr lang="nl-NL" sz="1400" dirty="0" err="1"/>
              <a:t>clustered</a:t>
            </a:r>
            <a:r>
              <a:rPr lang="nl-NL" sz="1400" dirty="0"/>
              <a:t>, fractal, </a:t>
            </a:r>
            <a:r>
              <a:rPr lang="nl-NL" sz="1400" dirty="0" err="1"/>
              <a:t>and</a:t>
            </a:r>
            <a:r>
              <a:rPr lang="nl-NL" sz="1400" dirty="0"/>
              <a:t> random </a:t>
            </a:r>
            <a:r>
              <a:rPr lang="nl-NL" sz="1400" dirty="0" err="1"/>
              <a:t>restoration</a:t>
            </a:r>
            <a:r>
              <a:rPr lang="nl-NL" sz="1400" dirty="0"/>
              <a:t>, </a:t>
            </a:r>
            <a:r>
              <a:rPr lang="nl-NL" sz="1400" dirty="0" err="1"/>
              <a:t>and</a:t>
            </a:r>
            <a:r>
              <a:rPr lang="nl-NL" sz="1400" dirty="0"/>
              <a:t> different </a:t>
            </a:r>
            <a:r>
              <a:rPr lang="nl-NL" sz="1400" dirty="0" err="1"/>
              <a:t>restoration</a:t>
            </a:r>
            <a:r>
              <a:rPr lang="nl-NL" sz="1400" dirty="0"/>
              <a:t> levels: </a:t>
            </a:r>
            <a:r>
              <a:rPr lang="nl-NL" sz="1400" dirty="0" err="1"/>
              <a:t>restoration</a:t>
            </a:r>
            <a:r>
              <a:rPr lang="nl-NL" sz="1400" dirty="0"/>
              <a:t> </a:t>
            </a:r>
            <a:r>
              <a:rPr lang="nl-NL" sz="1400" dirty="0" err="1"/>
              <a:t>to</a:t>
            </a:r>
            <a:r>
              <a:rPr lang="nl-NL" sz="1400" dirty="0"/>
              <a:t> 5% - 100% cover). </a:t>
            </a:r>
            <a:endParaRPr lang="nl-NL" dirty="0"/>
          </a:p>
          <a:p>
            <a:endParaRPr lang="nl-NL" dirty="0"/>
          </a:p>
          <a:p>
            <a:r>
              <a:rPr lang="nl-NL" sz="1600" dirty="0" err="1"/>
              <a:t>Initial</a:t>
            </a:r>
            <a:r>
              <a:rPr lang="nl-NL" sz="1600" dirty="0"/>
              <a:t> landscape: 95% habitat </a:t>
            </a:r>
            <a:r>
              <a:rPr lang="nl-NL" sz="1600" dirty="0" err="1"/>
              <a:t>loss</a:t>
            </a:r>
            <a:r>
              <a:rPr lang="nl-NL" sz="1600" dirty="0"/>
              <a:t> </a:t>
            </a:r>
            <a:r>
              <a:rPr lang="nl-NL" sz="1600" dirty="0" err="1"/>
              <a:t>with</a:t>
            </a:r>
            <a:r>
              <a:rPr lang="nl-NL" sz="1600" dirty="0"/>
              <a:t> random habitat </a:t>
            </a:r>
            <a:r>
              <a:rPr lang="nl-NL" sz="1600" dirty="0" err="1"/>
              <a:t>destruction</a:t>
            </a:r>
            <a:r>
              <a:rPr lang="nl-NL" sz="1600" dirty="0"/>
              <a:t>, </a:t>
            </a:r>
            <a:r>
              <a:rPr lang="nl-NL" sz="1600" dirty="0" err="1"/>
              <a:t>restoration</a:t>
            </a:r>
            <a:r>
              <a:rPr lang="nl-NL" sz="1600" dirty="0"/>
              <a:t> 10,000 model </a:t>
            </a:r>
            <a:r>
              <a:rPr lang="nl-NL" sz="1600" dirty="0" err="1"/>
              <a:t>iterations</a:t>
            </a:r>
            <a:r>
              <a:rPr lang="nl-NL" sz="1600" dirty="0"/>
              <a:t> </a:t>
            </a:r>
            <a:r>
              <a:rPr lang="nl-NL" sz="1600" dirty="0" err="1"/>
              <a:t>after</a:t>
            </a:r>
            <a:r>
              <a:rPr lang="nl-NL" sz="1600" dirty="0"/>
              <a:t> habitat </a:t>
            </a:r>
            <a:r>
              <a:rPr lang="nl-NL" sz="1600" dirty="0" err="1"/>
              <a:t>destruction</a:t>
            </a:r>
            <a:r>
              <a:rPr lang="nl-NL" sz="1600" dirty="0"/>
              <a:t> </a:t>
            </a:r>
            <a:r>
              <a:rPr lang="nl-NL" sz="1600" dirty="0" err="1"/>
              <a:t>occurred</a:t>
            </a:r>
            <a:r>
              <a:rPr lang="nl-NL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02572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F0A292CD-F9AD-3A29-F54D-1401E85023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16826"/>
            <a:ext cx="9144000" cy="457200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570C52BC-FE81-E11F-F844-86604DF662EA}"/>
              </a:ext>
            </a:extLst>
          </p:cNvPr>
          <p:cNvSpPr txBox="1"/>
          <p:nvPr/>
        </p:nvSpPr>
        <p:spPr>
          <a:xfrm>
            <a:off x="172279" y="4916557"/>
            <a:ext cx="117767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Here’s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happens</a:t>
            </a:r>
            <a:r>
              <a:rPr lang="nl-NL" dirty="0"/>
              <a:t> in </a:t>
            </a:r>
            <a:r>
              <a:rPr lang="nl-NL" dirty="0" err="1"/>
              <a:t>our</a:t>
            </a:r>
            <a:r>
              <a:rPr lang="nl-NL" dirty="0"/>
              <a:t> model </a:t>
            </a:r>
            <a:r>
              <a:rPr lang="nl-NL" dirty="0" err="1"/>
              <a:t>simulations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average</a:t>
            </a:r>
            <a:r>
              <a:rPr lang="nl-NL" dirty="0"/>
              <a:t> </a:t>
            </a:r>
            <a:r>
              <a:rPr lang="nl-NL" dirty="0" err="1"/>
              <a:t>dispersal</a:t>
            </a:r>
            <a:r>
              <a:rPr lang="nl-NL" dirty="0"/>
              <a:t> </a:t>
            </a:r>
            <a:r>
              <a:rPr lang="nl-NL" dirty="0" err="1"/>
              <a:t>capacity</a:t>
            </a:r>
            <a:r>
              <a:rPr lang="nl-NL" dirty="0"/>
              <a:t> </a:t>
            </a:r>
            <a:r>
              <a:rPr lang="nl-NL" dirty="0" err="1"/>
              <a:t>when</a:t>
            </a:r>
            <a:r>
              <a:rPr lang="nl-NL" dirty="0"/>
              <a:t> habitat is </a:t>
            </a:r>
            <a:r>
              <a:rPr lang="nl-NL" dirty="0" err="1"/>
              <a:t>restored</a:t>
            </a:r>
            <a:r>
              <a:rPr lang="nl-NL" dirty="0"/>
              <a:t> in multiple </a:t>
            </a:r>
            <a:r>
              <a:rPr lang="nl-NL" dirty="0" err="1"/>
              <a:t>ways</a:t>
            </a:r>
            <a:r>
              <a:rPr lang="nl-NL" dirty="0"/>
              <a:t> </a:t>
            </a:r>
            <a:r>
              <a:rPr lang="nl-NL" sz="1400" dirty="0"/>
              <a:t>(different </a:t>
            </a:r>
            <a:r>
              <a:rPr lang="nl-NL" sz="1400" dirty="0" err="1"/>
              <a:t>spatial</a:t>
            </a:r>
            <a:r>
              <a:rPr lang="nl-NL" sz="1400" dirty="0"/>
              <a:t> </a:t>
            </a:r>
            <a:r>
              <a:rPr lang="nl-NL" sz="1400" dirty="0" err="1"/>
              <a:t>configurations</a:t>
            </a:r>
            <a:r>
              <a:rPr lang="nl-NL" sz="1400" dirty="0"/>
              <a:t>: </a:t>
            </a:r>
            <a:r>
              <a:rPr lang="nl-NL" sz="1400" dirty="0" err="1"/>
              <a:t>clustered</a:t>
            </a:r>
            <a:r>
              <a:rPr lang="nl-NL" sz="1400" dirty="0"/>
              <a:t>, fractal, </a:t>
            </a:r>
            <a:r>
              <a:rPr lang="nl-NL" sz="1400" dirty="0" err="1"/>
              <a:t>and</a:t>
            </a:r>
            <a:r>
              <a:rPr lang="nl-NL" sz="1400" dirty="0"/>
              <a:t> random </a:t>
            </a:r>
            <a:r>
              <a:rPr lang="nl-NL" sz="1400" dirty="0" err="1"/>
              <a:t>restoration</a:t>
            </a:r>
            <a:r>
              <a:rPr lang="nl-NL" sz="1400" dirty="0"/>
              <a:t>, </a:t>
            </a:r>
            <a:r>
              <a:rPr lang="nl-NL" sz="1400" dirty="0" err="1"/>
              <a:t>and</a:t>
            </a:r>
            <a:r>
              <a:rPr lang="nl-NL" sz="1400" dirty="0"/>
              <a:t> different </a:t>
            </a:r>
            <a:r>
              <a:rPr lang="nl-NL" sz="1400" dirty="0" err="1"/>
              <a:t>restoration</a:t>
            </a:r>
            <a:r>
              <a:rPr lang="nl-NL" sz="1400" dirty="0"/>
              <a:t> levels: </a:t>
            </a:r>
            <a:r>
              <a:rPr lang="nl-NL" sz="1400" dirty="0" err="1"/>
              <a:t>restoration</a:t>
            </a:r>
            <a:r>
              <a:rPr lang="nl-NL" sz="1400" dirty="0"/>
              <a:t> </a:t>
            </a:r>
            <a:r>
              <a:rPr lang="nl-NL" sz="1400" dirty="0" err="1"/>
              <a:t>to</a:t>
            </a:r>
            <a:r>
              <a:rPr lang="nl-NL" sz="1400" dirty="0"/>
              <a:t> 5% - 100% cover). </a:t>
            </a:r>
            <a:endParaRPr lang="nl-NL" dirty="0"/>
          </a:p>
          <a:p>
            <a:endParaRPr lang="nl-NL" dirty="0"/>
          </a:p>
          <a:p>
            <a:r>
              <a:rPr lang="nl-NL" sz="1600" dirty="0" err="1"/>
              <a:t>Initial</a:t>
            </a:r>
            <a:r>
              <a:rPr lang="nl-NL" sz="1600" dirty="0"/>
              <a:t> landscape: 95% habitat </a:t>
            </a:r>
            <a:r>
              <a:rPr lang="nl-NL" sz="1600" dirty="0" err="1"/>
              <a:t>loss</a:t>
            </a:r>
            <a:r>
              <a:rPr lang="nl-NL" sz="1600" dirty="0"/>
              <a:t> </a:t>
            </a:r>
            <a:r>
              <a:rPr lang="nl-NL" sz="1600" dirty="0" err="1"/>
              <a:t>with</a:t>
            </a:r>
            <a:r>
              <a:rPr lang="nl-NL" sz="1600" dirty="0"/>
              <a:t> random habitat </a:t>
            </a:r>
            <a:r>
              <a:rPr lang="nl-NL" sz="1600" dirty="0" err="1"/>
              <a:t>destruction</a:t>
            </a:r>
            <a:r>
              <a:rPr lang="nl-NL" sz="1600" dirty="0"/>
              <a:t>, </a:t>
            </a:r>
            <a:r>
              <a:rPr lang="nl-NL" sz="1600" dirty="0" err="1"/>
              <a:t>restoration</a:t>
            </a:r>
            <a:r>
              <a:rPr lang="nl-NL" sz="1600" dirty="0"/>
              <a:t> 10,000 model </a:t>
            </a:r>
            <a:r>
              <a:rPr lang="nl-NL" sz="1600" dirty="0" err="1"/>
              <a:t>iterations</a:t>
            </a:r>
            <a:r>
              <a:rPr lang="nl-NL" sz="1600" dirty="0"/>
              <a:t> </a:t>
            </a:r>
            <a:r>
              <a:rPr lang="nl-NL" sz="1600" dirty="0" err="1"/>
              <a:t>after</a:t>
            </a:r>
            <a:r>
              <a:rPr lang="nl-NL" sz="1600" dirty="0"/>
              <a:t> habitat </a:t>
            </a:r>
            <a:r>
              <a:rPr lang="nl-NL" sz="1600" dirty="0" err="1"/>
              <a:t>destruction</a:t>
            </a:r>
            <a:r>
              <a:rPr lang="nl-NL" sz="1600" dirty="0"/>
              <a:t> </a:t>
            </a:r>
            <a:r>
              <a:rPr lang="nl-NL" sz="1600" dirty="0" err="1"/>
              <a:t>occurred</a:t>
            </a:r>
            <a:r>
              <a:rPr lang="nl-NL" sz="1600" dirty="0"/>
              <a:t>. 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9D99704-6BE2-A721-9BC1-E0524C24BA00}"/>
              </a:ext>
            </a:extLst>
          </p:cNvPr>
          <p:cNvSpPr txBox="1"/>
          <p:nvPr/>
        </p:nvSpPr>
        <p:spPr>
          <a:xfrm>
            <a:off x="2919800" y="6271842"/>
            <a:ext cx="6467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Dit was 1 simulatie run per keer… nu gaan we het opschalen! </a:t>
            </a:r>
          </a:p>
        </p:txBody>
      </p:sp>
    </p:spTree>
    <p:extLst>
      <p:ext uri="{BB962C8B-B14F-4D97-AF65-F5344CB8AC3E}">
        <p14:creationId xmlns:p14="http://schemas.microsoft.com/office/powerpoint/2010/main" val="2975140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0511A579-3007-DB00-54D3-88A05A7CA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0" y="75471"/>
            <a:ext cx="9144000" cy="457200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57F9E658-C8B0-7B05-FC94-2F666814A7FC}"/>
              </a:ext>
            </a:extLst>
          </p:cNvPr>
          <p:cNvSpPr txBox="1"/>
          <p:nvPr/>
        </p:nvSpPr>
        <p:spPr>
          <a:xfrm>
            <a:off x="172279" y="4916557"/>
            <a:ext cx="11776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Here’s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happens</a:t>
            </a:r>
            <a:r>
              <a:rPr lang="nl-NL" dirty="0"/>
              <a:t> in </a:t>
            </a:r>
            <a:r>
              <a:rPr lang="nl-NL" dirty="0" err="1"/>
              <a:t>our</a:t>
            </a:r>
            <a:r>
              <a:rPr lang="nl-NL" dirty="0"/>
              <a:t> model </a:t>
            </a:r>
            <a:r>
              <a:rPr lang="nl-NL" dirty="0" err="1"/>
              <a:t>simulations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average</a:t>
            </a:r>
            <a:r>
              <a:rPr lang="nl-NL" dirty="0"/>
              <a:t> </a:t>
            </a:r>
            <a:r>
              <a:rPr lang="nl-NL" dirty="0" err="1"/>
              <a:t>number</a:t>
            </a:r>
            <a:r>
              <a:rPr lang="nl-NL" dirty="0"/>
              <a:t> of species per </a:t>
            </a:r>
            <a:r>
              <a:rPr lang="nl-NL" dirty="0" err="1"/>
              <a:t>subcommunity</a:t>
            </a:r>
            <a:r>
              <a:rPr lang="nl-NL" dirty="0"/>
              <a:t> </a:t>
            </a:r>
            <a:r>
              <a:rPr lang="nl-NL" dirty="0" err="1"/>
              <a:t>when</a:t>
            </a:r>
            <a:r>
              <a:rPr lang="nl-NL" dirty="0"/>
              <a:t> habitat is </a:t>
            </a:r>
            <a:r>
              <a:rPr lang="nl-NL" dirty="0" err="1"/>
              <a:t>restored</a:t>
            </a:r>
            <a:r>
              <a:rPr lang="nl-NL" dirty="0"/>
              <a:t> in multiple </a:t>
            </a:r>
            <a:r>
              <a:rPr lang="nl-NL" dirty="0" err="1"/>
              <a:t>ways</a:t>
            </a:r>
            <a:r>
              <a:rPr lang="nl-NL" dirty="0"/>
              <a:t> </a:t>
            </a:r>
            <a:r>
              <a:rPr lang="nl-NL" sz="1400" dirty="0"/>
              <a:t>(different </a:t>
            </a:r>
            <a:r>
              <a:rPr lang="nl-NL" sz="1400" dirty="0" err="1"/>
              <a:t>spatial</a:t>
            </a:r>
            <a:r>
              <a:rPr lang="nl-NL" sz="1400" dirty="0"/>
              <a:t> </a:t>
            </a:r>
            <a:r>
              <a:rPr lang="nl-NL" sz="1400" dirty="0" err="1"/>
              <a:t>configurations</a:t>
            </a:r>
            <a:r>
              <a:rPr lang="nl-NL" sz="1400" dirty="0"/>
              <a:t>: </a:t>
            </a:r>
            <a:r>
              <a:rPr lang="nl-NL" sz="1400" dirty="0" err="1"/>
              <a:t>clustered</a:t>
            </a:r>
            <a:r>
              <a:rPr lang="nl-NL" sz="1400" dirty="0"/>
              <a:t>, fractal, </a:t>
            </a:r>
            <a:r>
              <a:rPr lang="nl-NL" sz="1400" dirty="0" err="1"/>
              <a:t>and</a:t>
            </a:r>
            <a:r>
              <a:rPr lang="nl-NL" sz="1400" dirty="0"/>
              <a:t> random </a:t>
            </a:r>
            <a:r>
              <a:rPr lang="nl-NL" sz="1400" dirty="0" err="1"/>
              <a:t>restoration</a:t>
            </a:r>
            <a:r>
              <a:rPr lang="nl-NL" sz="1400" dirty="0"/>
              <a:t>, </a:t>
            </a:r>
            <a:r>
              <a:rPr lang="nl-NL" sz="1400" dirty="0" err="1"/>
              <a:t>and</a:t>
            </a:r>
            <a:r>
              <a:rPr lang="nl-NL" sz="1400" dirty="0"/>
              <a:t> different </a:t>
            </a:r>
            <a:r>
              <a:rPr lang="nl-NL" sz="1400" dirty="0" err="1"/>
              <a:t>restoration</a:t>
            </a:r>
            <a:r>
              <a:rPr lang="nl-NL" sz="1400" dirty="0"/>
              <a:t> levels: </a:t>
            </a:r>
            <a:r>
              <a:rPr lang="nl-NL" sz="1400" dirty="0" err="1"/>
              <a:t>restoration</a:t>
            </a:r>
            <a:r>
              <a:rPr lang="nl-NL" sz="1400" dirty="0"/>
              <a:t> </a:t>
            </a:r>
            <a:r>
              <a:rPr lang="nl-NL" sz="1400" dirty="0" err="1"/>
              <a:t>to</a:t>
            </a:r>
            <a:r>
              <a:rPr lang="nl-NL" sz="1400" dirty="0"/>
              <a:t> 5% - 100% cover). </a:t>
            </a:r>
            <a:endParaRPr lang="nl-NL" dirty="0"/>
          </a:p>
          <a:p>
            <a:endParaRPr lang="nl-NL" dirty="0"/>
          </a:p>
          <a:p>
            <a:r>
              <a:rPr lang="nl-NL" sz="1600" dirty="0" err="1"/>
              <a:t>Initial</a:t>
            </a:r>
            <a:r>
              <a:rPr lang="nl-NL" sz="1600" dirty="0"/>
              <a:t> landscape: 95% habitat </a:t>
            </a:r>
            <a:r>
              <a:rPr lang="nl-NL" sz="1600" dirty="0" err="1"/>
              <a:t>loss</a:t>
            </a:r>
            <a:r>
              <a:rPr lang="nl-NL" sz="1600" dirty="0"/>
              <a:t> </a:t>
            </a:r>
            <a:r>
              <a:rPr lang="nl-NL" sz="1600" dirty="0" err="1"/>
              <a:t>with</a:t>
            </a:r>
            <a:r>
              <a:rPr lang="nl-NL" sz="1600" dirty="0"/>
              <a:t> random habitat </a:t>
            </a:r>
            <a:r>
              <a:rPr lang="nl-NL" sz="1600" dirty="0" err="1"/>
              <a:t>destruction</a:t>
            </a:r>
            <a:r>
              <a:rPr lang="nl-NL" sz="1600" dirty="0"/>
              <a:t>, </a:t>
            </a:r>
            <a:r>
              <a:rPr lang="nl-NL" sz="1600" dirty="0" err="1"/>
              <a:t>restoration</a:t>
            </a:r>
            <a:r>
              <a:rPr lang="nl-NL" sz="1600" dirty="0"/>
              <a:t> 10,000 model </a:t>
            </a:r>
            <a:r>
              <a:rPr lang="nl-NL" sz="1600" dirty="0" err="1"/>
              <a:t>iterations</a:t>
            </a:r>
            <a:r>
              <a:rPr lang="nl-NL" sz="1600" dirty="0"/>
              <a:t> </a:t>
            </a:r>
            <a:r>
              <a:rPr lang="nl-NL" sz="1600" dirty="0" err="1"/>
              <a:t>after</a:t>
            </a:r>
            <a:r>
              <a:rPr lang="nl-NL" sz="1600" dirty="0"/>
              <a:t> habitat </a:t>
            </a:r>
            <a:r>
              <a:rPr lang="nl-NL" sz="1600" dirty="0" err="1"/>
              <a:t>destruction</a:t>
            </a:r>
            <a:r>
              <a:rPr lang="nl-NL" sz="1600" dirty="0"/>
              <a:t> </a:t>
            </a:r>
            <a:r>
              <a:rPr lang="nl-NL" sz="1600" dirty="0" err="1"/>
              <a:t>occurred</a:t>
            </a:r>
            <a:r>
              <a:rPr lang="nl-NL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38260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99655E30-923C-30BA-9BEB-2259D8BF2D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48074"/>
            <a:ext cx="9144000" cy="457200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DC9F23FE-E97C-11B7-1796-79E4D9D0549A}"/>
              </a:ext>
            </a:extLst>
          </p:cNvPr>
          <p:cNvSpPr txBox="1"/>
          <p:nvPr/>
        </p:nvSpPr>
        <p:spPr>
          <a:xfrm>
            <a:off x="172279" y="4916557"/>
            <a:ext cx="117767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Here’s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happens</a:t>
            </a:r>
            <a:r>
              <a:rPr lang="nl-NL" dirty="0"/>
              <a:t> in </a:t>
            </a:r>
            <a:r>
              <a:rPr lang="nl-NL" dirty="0" err="1"/>
              <a:t>our</a:t>
            </a:r>
            <a:r>
              <a:rPr lang="nl-NL" dirty="0"/>
              <a:t> model </a:t>
            </a:r>
            <a:r>
              <a:rPr lang="nl-NL" dirty="0" err="1"/>
              <a:t>simulations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total</a:t>
            </a:r>
            <a:r>
              <a:rPr lang="nl-NL" dirty="0"/>
              <a:t> </a:t>
            </a:r>
            <a:r>
              <a:rPr lang="nl-NL" dirty="0" err="1"/>
              <a:t>number</a:t>
            </a:r>
            <a:r>
              <a:rPr lang="nl-NL" dirty="0"/>
              <a:t> of species in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metacommunity</a:t>
            </a:r>
            <a:r>
              <a:rPr lang="nl-NL" dirty="0"/>
              <a:t> </a:t>
            </a:r>
            <a:r>
              <a:rPr lang="nl-NL" dirty="0" err="1"/>
              <a:t>when</a:t>
            </a:r>
            <a:r>
              <a:rPr lang="nl-NL" dirty="0"/>
              <a:t> habitat is </a:t>
            </a:r>
            <a:r>
              <a:rPr lang="nl-NL" dirty="0" err="1"/>
              <a:t>restored</a:t>
            </a:r>
            <a:r>
              <a:rPr lang="nl-NL" dirty="0"/>
              <a:t> in multiple </a:t>
            </a:r>
            <a:r>
              <a:rPr lang="nl-NL" dirty="0" err="1"/>
              <a:t>ways</a:t>
            </a:r>
            <a:r>
              <a:rPr lang="nl-NL" dirty="0"/>
              <a:t> </a:t>
            </a:r>
            <a:r>
              <a:rPr lang="nl-NL" sz="1400" dirty="0"/>
              <a:t>(different </a:t>
            </a:r>
            <a:r>
              <a:rPr lang="nl-NL" sz="1400" dirty="0" err="1"/>
              <a:t>spatial</a:t>
            </a:r>
            <a:r>
              <a:rPr lang="nl-NL" sz="1400" dirty="0"/>
              <a:t> </a:t>
            </a:r>
            <a:r>
              <a:rPr lang="nl-NL" sz="1400" dirty="0" err="1"/>
              <a:t>configurations</a:t>
            </a:r>
            <a:r>
              <a:rPr lang="nl-NL" sz="1400" dirty="0"/>
              <a:t>: </a:t>
            </a:r>
            <a:r>
              <a:rPr lang="nl-NL" sz="1400" dirty="0" err="1"/>
              <a:t>clustered</a:t>
            </a:r>
            <a:r>
              <a:rPr lang="nl-NL" sz="1400" dirty="0"/>
              <a:t>, fractal, </a:t>
            </a:r>
            <a:r>
              <a:rPr lang="nl-NL" sz="1400" dirty="0" err="1"/>
              <a:t>and</a:t>
            </a:r>
            <a:r>
              <a:rPr lang="nl-NL" sz="1400" dirty="0"/>
              <a:t> random </a:t>
            </a:r>
            <a:r>
              <a:rPr lang="nl-NL" sz="1400" dirty="0" err="1"/>
              <a:t>restoration</a:t>
            </a:r>
            <a:r>
              <a:rPr lang="nl-NL" sz="1400" dirty="0"/>
              <a:t>, </a:t>
            </a:r>
            <a:r>
              <a:rPr lang="nl-NL" sz="1400" dirty="0" err="1"/>
              <a:t>and</a:t>
            </a:r>
            <a:r>
              <a:rPr lang="nl-NL" sz="1400" dirty="0"/>
              <a:t> different </a:t>
            </a:r>
            <a:r>
              <a:rPr lang="nl-NL" sz="1400" dirty="0" err="1"/>
              <a:t>restoration</a:t>
            </a:r>
            <a:r>
              <a:rPr lang="nl-NL" sz="1400" dirty="0"/>
              <a:t> levels: </a:t>
            </a:r>
            <a:r>
              <a:rPr lang="nl-NL" sz="1400" dirty="0" err="1"/>
              <a:t>restoration</a:t>
            </a:r>
            <a:r>
              <a:rPr lang="nl-NL" sz="1400" dirty="0"/>
              <a:t> </a:t>
            </a:r>
            <a:r>
              <a:rPr lang="nl-NL" sz="1400" dirty="0" err="1"/>
              <a:t>to</a:t>
            </a:r>
            <a:r>
              <a:rPr lang="nl-NL" sz="1400" dirty="0"/>
              <a:t> 5% - 100% cover). </a:t>
            </a:r>
            <a:endParaRPr lang="nl-NL" dirty="0"/>
          </a:p>
          <a:p>
            <a:endParaRPr lang="nl-NL" dirty="0"/>
          </a:p>
          <a:p>
            <a:r>
              <a:rPr lang="nl-NL" sz="1600" dirty="0" err="1"/>
              <a:t>Initial</a:t>
            </a:r>
            <a:r>
              <a:rPr lang="nl-NL" sz="1600" dirty="0"/>
              <a:t> landscape: 95% habitat </a:t>
            </a:r>
            <a:r>
              <a:rPr lang="nl-NL" sz="1600" dirty="0" err="1"/>
              <a:t>loss</a:t>
            </a:r>
            <a:r>
              <a:rPr lang="nl-NL" sz="1600" dirty="0"/>
              <a:t> </a:t>
            </a:r>
            <a:r>
              <a:rPr lang="nl-NL" sz="1600" dirty="0" err="1"/>
              <a:t>with</a:t>
            </a:r>
            <a:r>
              <a:rPr lang="nl-NL" sz="1600" dirty="0"/>
              <a:t> random habitat </a:t>
            </a:r>
            <a:r>
              <a:rPr lang="nl-NL" sz="1600" dirty="0" err="1"/>
              <a:t>destruction</a:t>
            </a:r>
            <a:r>
              <a:rPr lang="nl-NL" sz="1600" dirty="0"/>
              <a:t>, </a:t>
            </a:r>
            <a:r>
              <a:rPr lang="nl-NL" sz="1600" dirty="0" err="1"/>
              <a:t>restoration</a:t>
            </a:r>
            <a:r>
              <a:rPr lang="nl-NL" sz="1600" dirty="0"/>
              <a:t> 10,000 model </a:t>
            </a:r>
            <a:r>
              <a:rPr lang="nl-NL" sz="1600" dirty="0" err="1"/>
              <a:t>iterations</a:t>
            </a:r>
            <a:r>
              <a:rPr lang="nl-NL" sz="1600" dirty="0"/>
              <a:t> </a:t>
            </a:r>
            <a:r>
              <a:rPr lang="nl-NL" sz="1600" dirty="0" err="1"/>
              <a:t>after</a:t>
            </a:r>
            <a:r>
              <a:rPr lang="nl-NL" sz="1600" dirty="0"/>
              <a:t> habitat </a:t>
            </a:r>
            <a:r>
              <a:rPr lang="nl-NL" sz="1600" dirty="0" err="1"/>
              <a:t>destruction</a:t>
            </a:r>
            <a:r>
              <a:rPr lang="nl-NL" sz="1600" dirty="0"/>
              <a:t> </a:t>
            </a:r>
            <a:r>
              <a:rPr lang="nl-NL" sz="1600" dirty="0" err="1"/>
              <a:t>occurred</a:t>
            </a:r>
            <a:r>
              <a:rPr lang="nl-NL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71658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E2351C64-AC21-018B-B213-3E9982876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20422"/>
            <a:ext cx="9144000" cy="457200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C380E454-9A18-24FC-277B-100E3097EAAE}"/>
              </a:ext>
            </a:extLst>
          </p:cNvPr>
          <p:cNvSpPr txBox="1"/>
          <p:nvPr/>
        </p:nvSpPr>
        <p:spPr>
          <a:xfrm>
            <a:off x="207618" y="4920975"/>
            <a:ext cx="1177676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Here’s</a:t>
            </a:r>
            <a:r>
              <a:rPr lang="nl-NL" dirty="0"/>
              <a:t> </a:t>
            </a:r>
            <a:r>
              <a:rPr lang="nl-NL" dirty="0" err="1"/>
              <a:t>what</a:t>
            </a:r>
            <a:r>
              <a:rPr lang="nl-NL" dirty="0"/>
              <a:t> </a:t>
            </a:r>
            <a:r>
              <a:rPr lang="nl-NL" dirty="0" err="1"/>
              <a:t>happens</a:t>
            </a:r>
            <a:r>
              <a:rPr lang="nl-NL" dirty="0"/>
              <a:t> in </a:t>
            </a:r>
            <a:r>
              <a:rPr lang="nl-NL" dirty="0" err="1"/>
              <a:t>our</a:t>
            </a:r>
            <a:r>
              <a:rPr lang="nl-NL" dirty="0"/>
              <a:t> model </a:t>
            </a:r>
            <a:r>
              <a:rPr lang="nl-NL" dirty="0" err="1"/>
              <a:t>simulations</a:t>
            </a:r>
            <a:r>
              <a:rPr lang="nl-NL" dirty="0"/>
              <a:t>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</a:t>
            </a:r>
            <a:r>
              <a:rPr lang="nl-NL" dirty="0" err="1"/>
              <a:t>average</a:t>
            </a:r>
            <a:r>
              <a:rPr lang="nl-NL" dirty="0"/>
              <a:t> </a:t>
            </a:r>
            <a:r>
              <a:rPr lang="nl-NL" dirty="0" err="1"/>
              <a:t>dispersal</a:t>
            </a:r>
            <a:r>
              <a:rPr lang="nl-NL" dirty="0"/>
              <a:t> </a:t>
            </a:r>
            <a:r>
              <a:rPr lang="nl-NL" dirty="0" err="1"/>
              <a:t>capacity</a:t>
            </a:r>
            <a:r>
              <a:rPr lang="nl-NL" dirty="0"/>
              <a:t> </a:t>
            </a:r>
            <a:r>
              <a:rPr lang="nl-NL" dirty="0" err="1"/>
              <a:t>when</a:t>
            </a:r>
            <a:r>
              <a:rPr lang="nl-NL" dirty="0"/>
              <a:t> habitat is </a:t>
            </a:r>
            <a:r>
              <a:rPr lang="nl-NL" dirty="0" err="1"/>
              <a:t>restored</a:t>
            </a:r>
            <a:r>
              <a:rPr lang="nl-NL" dirty="0"/>
              <a:t> in multiple </a:t>
            </a:r>
            <a:r>
              <a:rPr lang="nl-NL" dirty="0" err="1"/>
              <a:t>ways</a:t>
            </a:r>
            <a:r>
              <a:rPr lang="nl-NL" dirty="0"/>
              <a:t> </a:t>
            </a:r>
            <a:r>
              <a:rPr lang="nl-NL" sz="1400" dirty="0"/>
              <a:t>(different </a:t>
            </a:r>
            <a:r>
              <a:rPr lang="nl-NL" sz="1400" dirty="0" err="1"/>
              <a:t>spatial</a:t>
            </a:r>
            <a:r>
              <a:rPr lang="nl-NL" sz="1400" dirty="0"/>
              <a:t> </a:t>
            </a:r>
            <a:r>
              <a:rPr lang="nl-NL" sz="1400" dirty="0" err="1"/>
              <a:t>configurations</a:t>
            </a:r>
            <a:r>
              <a:rPr lang="nl-NL" sz="1400" dirty="0"/>
              <a:t>: </a:t>
            </a:r>
            <a:r>
              <a:rPr lang="nl-NL" sz="1400" dirty="0" err="1"/>
              <a:t>clustered</a:t>
            </a:r>
            <a:r>
              <a:rPr lang="nl-NL" sz="1400" dirty="0"/>
              <a:t>, fractal, </a:t>
            </a:r>
            <a:r>
              <a:rPr lang="nl-NL" sz="1400" dirty="0" err="1"/>
              <a:t>and</a:t>
            </a:r>
            <a:r>
              <a:rPr lang="nl-NL" sz="1400" dirty="0"/>
              <a:t> random </a:t>
            </a:r>
            <a:r>
              <a:rPr lang="nl-NL" sz="1400" dirty="0" err="1"/>
              <a:t>restoration</a:t>
            </a:r>
            <a:r>
              <a:rPr lang="nl-NL" sz="1400" dirty="0"/>
              <a:t>, </a:t>
            </a:r>
            <a:r>
              <a:rPr lang="nl-NL" sz="1400" dirty="0" err="1"/>
              <a:t>and</a:t>
            </a:r>
            <a:r>
              <a:rPr lang="nl-NL" sz="1400" dirty="0"/>
              <a:t> different </a:t>
            </a:r>
            <a:r>
              <a:rPr lang="nl-NL" sz="1400" dirty="0" err="1"/>
              <a:t>restoration</a:t>
            </a:r>
            <a:r>
              <a:rPr lang="nl-NL" sz="1400" dirty="0"/>
              <a:t> levels: </a:t>
            </a:r>
            <a:r>
              <a:rPr lang="nl-NL" sz="1400" dirty="0" err="1"/>
              <a:t>restoration</a:t>
            </a:r>
            <a:r>
              <a:rPr lang="nl-NL" sz="1400" dirty="0"/>
              <a:t> </a:t>
            </a:r>
            <a:r>
              <a:rPr lang="nl-NL" sz="1400" dirty="0" err="1"/>
              <a:t>to</a:t>
            </a:r>
            <a:r>
              <a:rPr lang="nl-NL" sz="1400" dirty="0"/>
              <a:t> 5% - 100% cover). </a:t>
            </a:r>
            <a:endParaRPr lang="nl-NL" dirty="0"/>
          </a:p>
          <a:p>
            <a:endParaRPr lang="nl-NL" dirty="0"/>
          </a:p>
          <a:p>
            <a:r>
              <a:rPr lang="nl-NL" sz="1600" dirty="0" err="1"/>
              <a:t>Initial</a:t>
            </a:r>
            <a:r>
              <a:rPr lang="nl-NL" sz="1600" dirty="0"/>
              <a:t> landscape: 95% habitat </a:t>
            </a:r>
            <a:r>
              <a:rPr lang="nl-NL" sz="1600" dirty="0" err="1"/>
              <a:t>loss</a:t>
            </a:r>
            <a:r>
              <a:rPr lang="nl-NL" sz="1600" dirty="0"/>
              <a:t> </a:t>
            </a:r>
            <a:r>
              <a:rPr lang="nl-NL" sz="1600" dirty="0" err="1"/>
              <a:t>with</a:t>
            </a:r>
            <a:r>
              <a:rPr lang="nl-NL" sz="1600" dirty="0"/>
              <a:t> random habitat </a:t>
            </a:r>
            <a:r>
              <a:rPr lang="nl-NL" sz="1600" dirty="0" err="1"/>
              <a:t>destruction</a:t>
            </a:r>
            <a:r>
              <a:rPr lang="nl-NL" sz="1600" dirty="0"/>
              <a:t>, </a:t>
            </a:r>
            <a:r>
              <a:rPr lang="nl-NL" sz="1600" dirty="0" err="1"/>
              <a:t>restoration</a:t>
            </a:r>
            <a:r>
              <a:rPr lang="nl-NL" sz="1600" dirty="0"/>
              <a:t> 10,000 model </a:t>
            </a:r>
            <a:r>
              <a:rPr lang="nl-NL" sz="1600" dirty="0" err="1"/>
              <a:t>iterations</a:t>
            </a:r>
            <a:r>
              <a:rPr lang="nl-NL" sz="1600" dirty="0"/>
              <a:t> </a:t>
            </a:r>
            <a:r>
              <a:rPr lang="nl-NL" sz="1600" dirty="0" err="1"/>
              <a:t>after</a:t>
            </a:r>
            <a:r>
              <a:rPr lang="nl-NL" sz="1600" dirty="0"/>
              <a:t> habitat </a:t>
            </a:r>
            <a:r>
              <a:rPr lang="nl-NL" sz="1600" dirty="0" err="1"/>
              <a:t>destruction</a:t>
            </a:r>
            <a:r>
              <a:rPr lang="nl-NL" sz="1600" dirty="0"/>
              <a:t> </a:t>
            </a:r>
            <a:r>
              <a:rPr lang="nl-NL" sz="1600" dirty="0" err="1"/>
              <a:t>occurred</a:t>
            </a:r>
            <a:r>
              <a:rPr lang="nl-NL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482709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1E32E2D3-D855-3341-67B7-B6C64946F9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" y="0"/>
            <a:ext cx="7620000" cy="685800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F1073FAB-3DEF-4A87-0ADB-5C5518561506}"/>
              </a:ext>
            </a:extLst>
          </p:cNvPr>
          <p:cNvSpPr txBox="1"/>
          <p:nvPr/>
        </p:nvSpPr>
        <p:spPr>
          <a:xfrm>
            <a:off x="7527235" y="614018"/>
            <a:ext cx="443064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b="1" i="1" dirty="0" err="1"/>
              <a:t>Figure</a:t>
            </a:r>
            <a:r>
              <a:rPr lang="nl-NL" sz="1200" b="1" i="1" dirty="0"/>
              <a:t> 1: </a:t>
            </a:r>
            <a:r>
              <a:rPr lang="nl-NL" sz="1200" i="1" dirty="0"/>
              <a:t>The </a:t>
            </a:r>
            <a:r>
              <a:rPr lang="nl-NL" sz="1200" i="1" dirty="0" err="1"/>
              <a:t>average</a:t>
            </a:r>
            <a:r>
              <a:rPr lang="nl-NL" sz="1200" i="1" dirty="0"/>
              <a:t> </a:t>
            </a:r>
            <a:r>
              <a:rPr lang="nl-NL" sz="1200" i="1" dirty="0" err="1"/>
              <a:t>number</a:t>
            </a:r>
            <a:r>
              <a:rPr lang="nl-NL" sz="1200" i="1" dirty="0"/>
              <a:t> of species per </a:t>
            </a:r>
            <a:r>
              <a:rPr lang="nl-NL" sz="1200" i="1" dirty="0" err="1"/>
              <a:t>subcommunity</a:t>
            </a:r>
            <a:r>
              <a:rPr lang="nl-NL" sz="1200" i="1" dirty="0"/>
              <a:t> (top </a:t>
            </a:r>
            <a:r>
              <a:rPr lang="nl-NL" sz="1200" i="1" dirty="0" err="1"/>
              <a:t>row</a:t>
            </a:r>
            <a:r>
              <a:rPr lang="nl-NL" sz="1200" i="1" dirty="0"/>
              <a:t>), </a:t>
            </a:r>
            <a:r>
              <a:rPr lang="nl-NL" sz="1200" i="1" dirty="0" err="1"/>
              <a:t>total</a:t>
            </a:r>
            <a:r>
              <a:rPr lang="nl-NL" sz="1200" i="1" dirty="0"/>
              <a:t> </a:t>
            </a:r>
            <a:r>
              <a:rPr lang="nl-NL" sz="1200" i="1" dirty="0" err="1"/>
              <a:t>number</a:t>
            </a:r>
            <a:r>
              <a:rPr lang="nl-NL" sz="1200" i="1" dirty="0"/>
              <a:t> of species in </a:t>
            </a:r>
            <a:r>
              <a:rPr lang="nl-NL" sz="1200" i="1" dirty="0" err="1"/>
              <a:t>the</a:t>
            </a:r>
            <a:r>
              <a:rPr lang="nl-NL" sz="1200" i="1" dirty="0"/>
              <a:t> </a:t>
            </a:r>
            <a:r>
              <a:rPr lang="nl-NL" sz="1200" i="1" dirty="0" err="1"/>
              <a:t>metacommunity</a:t>
            </a:r>
            <a:r>
              <a:rPr lang="nl-NL" sz="1200" i="1" dirty="0"/>
              <a:t> (</a:t>
            </a:r>
            <a:r>
              <a:rPr lang="nl-NL" sz="1200" i="1" dirty="0" err="1"/>
              <a:t>centre</a:t>
            </a:r>
            <a:r>
              <a:rPr lang="nl-NL" sz="1200" i="1" dirty="0"/>
              <a:t> </a:t>
            </a:r>
            <a:r>
              <a:rPr lang="nl-NL" sz="1200" i="1" dirty="0" err="1"/>
              <a:t>row</a:t>
            </a:r>
            <a:r>
              <a:rPr lang="nl-NL" sz="1200" i="1" dirty="0"/>
              <a:t>), </a:t>
            </a:r>
            <a:r>
              <a:rPr lang="nl-NL" sz="1200" i="1" dirty="0" err="1"/>
              <a:t>and</a:t>
            </a:r>
            <a:r>
              <a:rPr lang="nl-NL" sz="1200" i="1" dirty="0"/>
              <a:t> </a:t>
            </a:r>
            <a:r>
              <a:rPr lang="nl-NL" sz="1200" i="1" dirty="0" err="1"/>
              <a:t>average</a:t>
            </a:r>
            <a:r>
              <a:rPr lang="nl-NL" sz="1200" i="1" dirty="0"/>
              <a:t> </a:t>
            </a:r>
            <a:r>
              <a:rPr lang="nl-NL" sz="1200" i="1" dirty="0" err="1"/>
              <a:t>dispersal</a:t>
            </a:r>
            <a:r>
              <a:rPr lang="nl-NL" sz="1200" i="1" dirty="0"/>
              <a:t> </a:t>
            </a:r>
            <a:r>
              <a:rPr lang="nl-NL" sz="1200" i="1" dirty="0" err="1"/>
              <a:t>capacity</a:t>
            </a:r>
            <a:r>
              <a:rPr lang="nl-NL" sz="1200" i="1" dirty="0"/>
              <a:t> (</a:t>
            </a:r>
            <a:r>
              <a:rPr lang="el-GR" sz="1200" i="1" dirty="0"/>
              <a:t>λ</a:t>
            </a:r>
            <a:r>
              <a:rPr lang="nl-NL" sz="1200" i="1" dirty="0"/>
              <a:t>, </a:t>
            </a:r>
            <a:r>
              <a:rPr lang="nl-NL" sz="1200" i="1" dirty="0" err="1"/>
              <a:t>bottom</a:t>
            </a:r>
            <a:r>
              <a:rPr lang="nl-NL" sz="1200" i="1" dirty="0"/>
              <a:t> </a:t>
            </a:r>
            <a:r>
              <a:rPr lang="nl-NL" sz="1200" i="1" dirty="0" err="1"/>
              <a:t>row</a:t>
            </a:r>
            <a:r>
              <a:rPr lang="nl-NL" sz="1200" i="1" dirty="0"/>
              <a:t>) over time </a:t>
            </a:r>
            <a:r>
              <a:rPr lang="nl-NL" sz="1200" i="1" dirty="0" err="1"/>
              <a:t>since</a:t>
            </a:r>
            <a:r>
              <a:rPr lang="nl-NL" sz="1200" i="1" dirty="0"/>
              <a:t> </a:t>
            </a:r>
            <a:r>
              <a:rPr lang="nl-NL" sz="1200" i="1" dirty="0" err="1"/>
              <a:t>restoration</a:t>
            </a:r>
            <a:r>
              <a:rPr lang="nl-NL" sz="1200" i="1" dirty="0"/>
              <a:t> </a:t>
            </a:r>
            <a:r>
              <a:rPr lang="nl-NL" sz="1200" i="1" dirty="0" err="1"/>
              <a:t>started</a:t>
            </a:r>
            <a:r>
              <a:rPr lang="nl-NL" sz="1200" i="1" dirty="0"/>
              <a:t>, </a:t>
            </a:r>
            <a:r>
              <a:rPr lang="nl-NL" sz="1200" i="1" dirty="0" err="1"/>
              <a:t>using</a:t>
            </a:r>
            <a:r>
              <a:rPr lang="nl-NL" sz="1200" i="1" dirty="0"/>
              <a:t> </a:t>
            </a:r>
            <a:r>
              <a:rPr lang="nl-NL" sz="1200" i="1" dirty="0" err="1"/>
              <a:t>clustered</a:t>
            </a:r>
            <a:r>
              <a:rPr lang="nl-NL" sz="1200" i="1" dirty="0"/>
              <a:t>  (</a:t>
            </a:r>
            <a:r>
              <a:rPr lang="nl-NL" sz="1200" i="1" dirty="0" err="1"/>
              <a:t>left</a:t>
            </a:r>
            <a:r>
              <a:rPr lang="nl-NL" sz="1200" i="1" dirty="0"/>
              <a:t> columns), fractal (</a:t>
            </a:r>
            <a:r>
              <a:rPr lang="nl-NL" sz="1200" i="1" dirty="0" err="1"/>
              <a:t>centre</a:t>
            </a:r>
            <a:r>
              <a:rPr lang="nl-NL" sz="1200" i="1" dirty="0"/>
              <a:t> columns), or random (right columns) </a:t>
            </a:r>
            <a:r>
              <a:rPr lang="nl-NL" sz="1200" i="1" dirty="0" err="1"/>
              <a:t>restoration</a:t>
            </a:r>
            <a:r>
              <a:rPr lang="nl-NL" sz="1200" i="1" dirty="0"/>
              <a:t>. Colors </a:t>
            </a:r>
            <a:r>
              <a:rPr lang="nl-NL" sz="1200" i="1" dirty="0" err="1"/>
              <a:t>indicate</a:t>
            </a:r>
            <a:r>
              <a:rPr lang="nl-NL" sz="1200" i="1" dirty="0"/>
              <a:t> </a:t>
            </a:r>
            <a:r>
              <a:rPr lang="nl-NL" sz="1200" i="1" dirty="0" err="1"/>
              <a:t>the</a:t>
            </a:r>
            <a:r>
              <a:rPr lang="nl-NL" sz="1200" i="1" dirty="0"/>
              <a:t> different </a:t>
            </a:r>
            <a:r>
              <a:rPr lang="nl-NL" sz="1200" i="1" dirty="0" err="1"/>
              <a:t>degrees</a:t>
            </a:r>
            <a:r>
              <a:rPr lang="nl-NL" sz="1200" i="1" dirty="0"/>
              <a:t> of habitat </a:t>
            </a:r>
            <a:r>
              <a:rPr lang="nl-NL" sz="1200" i="1" dirty="0" err="1"/>
              <a:t>restoration</a:t>
            </a:r>
            <a:r>
              <a:rPr lang="nl-NL" sz="1200" i="1" dirty="0"/>
              <a:t>, </a:t>
            </a:r>
            <a:r>
              <a:rPr lang="nl-NL" sz="1200" i="1" dirty="0" err="1"/>
              <a:t>ranging</a:t>
            </a:r>
            <a:r>
              <a:rPr lang="nl-NL" sz="1200" i="1" dirty="0"/>
              <a:t> </a:t>
            </a:r>
            <a:r>
              <a:rPr lang="nl-NL" sz="1200" i="1" dirty="0" err="1"/>
              <a:t>from</a:t>
            </a:r>
            <a:r>
              <a:rPr lang="nl-NL" sz="1200" i="1" dirty="0"/>
              <a:t> no </a:t>
            </a:r>
            <a:r>
              <a:rPr lang="nl-NL" sz="1200" i="1" dirty="0" err="1"/>
              <a:t>restoration</a:t>
            </a:r>
            <a:r>
              <a:rPr lang="nl-NL" sz="1200" i="1" dirty="0"/>
              <a:t> (5% habitat cover, </a:t>
            </a:r>
            <a:r>
              <a:rPr lang="nl-NL" sz="1200" i="1" dirty="0" err="1"/>
              <a:t>dark</a:t>
            </a:r>
            <a:r>
              <a:rPr lang="nl-NL" sz="1200" i="1" dirty="0"/>
              <a:t> blue) </a:t>
            </a:r>
            <a:r>
              <a:rPr lang="nl-NL" sz="1200" i="1" dirty="0" err="1"/>
              <a:t>to</a:t>
            </a:r>
            <a:r>
              <a:rPr lang="nl-NL" sz="1200" i="1" dirty="0"/>
              <a:t> full </a:t>
            </a:r>
            <a:r>
              <a:rPr lang="nl-NL" sz="1200" i="1" dirty="0" err="1"/>
              <a:t>restoration</a:t>
            </a:r>
            <a:r>
              <a:rPr lang="nl-NL" sz="1200" i="1" dirty="0"/>
              <a:t> of </a:t>
            </a:r>
            <a:r>
              <a:rPr lang="nl-NL" sz="1200" i="1" dirty="0" err="1"/>
              <a:t>the</a:t>
            </a:r>
            <a:r>
              <a:rPr lang="nl-NL" sz="1200" i="1" dirty="0"/>
              <a:t> area (100% habitat cover, </a:t>
            </a:r>
            <a:r>
              <a:rPr lang="nl-NL" sz="1200" i="1" dirty="0" err="1"/>
              <a:t>yellow</a:t>
            </a:r>
            <a:r>
              <a:rPr lang="nl-NL" sz="1200" i="1" dirty="0"/>
              <a:t>). </a:t>
            </a:r>
            <a:r>
              <a:rPr lang="nl-NL" sz="1200" i="1" dirty="0" err="1"/>
              <a:t>Each</a:t>
            </a:r>
            <a:r>
              <a:rPr lang="nl-NL" sz="1200" i="1" dirty="0"/>
              <a:t> </a:t>
            </a:r>
            <a:r>
              <a:rPr lang="nl-NL" sz="1200" i="1" dirty="0" err="1"/>
              <a:t>degree</a:t>
            </a:r>
            <a:r>
              <a:rPr lang="nl-NL" sz="1200" i="1" dirty="0"/>
              <a:t> of </a:t>
            </a:r>
            <a:r>
              <a:rPr lang="nl-NL" sz="1200" i="1" dirty="0" err="1"/>
              <a:t>restoration</a:t>
            </a:r>
            <a:r>
              <a:rPr lang="nl-NL" sz="1200" i="1" dirty="0"/>
              <a:t> was </a:t>
            </a:r>
            <a:r>
              <a:rPr lang="nl-NL" sz="1200" i="1" dirty="0" err="1"/>
              <a:t>simulated</a:t>
            </a:r>
            <a:r>
              <a:rPr lang="nl-NL" sz="1200" i="1" dirty="0"/>
              <a:t> 10 </a:t>
            </a:r>
            <a:r>
              <a:rPr lang="nl-NL" sz="1200" i="1" dirty="0" err="1"/>
              <a:t>times</a:t>
            </a:r>
            <a:r>
              <a:rPr lang="nl-NL" sz="1200" i="1" dirty="0"/>
              <a:t>. </a:t>
            </a:r>
            <a:r>
              <a:rPr lang="nl-NL" sz="1200" i="1" dirty="0" err="1"/>
              <a:t>Before</a:t>
            </a:r>
            <a:r>
              <a:rPr lang="nl-NL" sz="1200" i="1" dirty="0"/>
              <a:t> </a:t>
            </a:r>
            <a:r>
              <a:rPr lang="nl-NL" sz="1200" i="1" dirty="0" err="1"/>
              <a:t>restoration</a:t>
            </a:r>
            <a:r>
              <a:rPr lang="nl-NL" sz="1200" i="1" dirty="0"/>
              <a:t>, 95% of </a:t>
            </a:r>
            <a:r>
              <a:rPr lang="nl-NL" sz="1200" i="1" dirty="0" err="1"/>
              <a:t>the</a:t>
            </a:r>
            <a:r>
              <a:rPr lang="nl-NL" sz="1200" i="1" dirty="0"/>
              <a:t> habitat patches </a:t>
            </a:r>
            <a:r>
              <a:rPr lang="nl-NL" sz="1200" i="1" dirty="0" err="1"/>
              <a:t>were</a:t>
            </a:r>
            <a:r>
              <a:rPr lang="nl-NL" sz="1200" i="1" dirty="0"/>
              <a:t> </a:t>
            </a:r>
            <a:r>
              <a:rPr lang="nl-NL" sz="1200" i="1" dirty="0" err="1"/>
              <a:t>destructed</a:t>
            </a:r>
            <a:r>
              <a:rPr lang="nl-NL" sz="1200" i="1" dirty="0"/>
              <a:t> in a random </a:t>
            </a:r>
            <a:r>
              <a:rPr lang="nl-NL" sz="1200" i="1" dirty="0" err="1"/>
              <a:t>spatial</a:t>
            </a:r>
            <a:r>
              <a:rPr lang="nl-NL" sz="1200" i="1" dirty="0"/>
              <a:t> </a:t>
            </a:r>
            <a:r>
              <a:rPr lang="nl-NL" sz="1200" i="1" dirty="0" err="1"/>
              <a:t>configuration</a:t>
            </a:r>
            <a:r>
              <a:rPr lang="nl-NL" sz="1200" i="1" dirty="0"/>
              <a:t>. </a:t>
            </a:r>
            <a:r>
              <a:rPr lang="nl-NL" sz="1200" i="1" dirty="0" err="1"/>
              <a:t>Restoration</a:t>
            </a:r>
            <a:r>
              <a:rPr lang="nl-NL" sz="1200" i="1" dirty="0"/>
              <a:t> </a:t>
            </a:r>
            <a:r>
              <a:rPr lang="nl-NL" sz="1200" i="1" dirty="0" err="1"/>
              <a:t>occurred</a:t>
            </a:r>
            <a:r>
              <a:rPr lang="nl-NL" sz="1200" i="1" dirty="0"/>
              <a:t> 10,000 model </a:t>
            </a:r>
            <a:r>
              <a:rPr lang="nl-NL" sz="1200" i="1" dirty="0" err="1"/>
              <a:t>iterations</a:t>
            </a:r>
            <a:r>
              <a:rPr lang="nl-NL" sz="1200" i="1" dirty="0"/>
              <a:t> </a:t>
            </a:r>
            <a:r>
              <a:rPr lang="nl-NL" sz="1200" i="1" dirty="0" err="1"/>
              <a:t>after</a:t>
            </a:r>
            <a:r>
              <a:rPr lang="nl-NL" sz="1200" i="1" dirty="0"/>
              <a:t> habitat </a:t>
            </a:r>
            <a:r>
              <a:rPr lang="nl-NL" sz="1200" i="1" dirty="0" err="1"/>
              <a:t>destruction</a:t>
            </a:r>
            <a:r>
              <a:rPr lang="nl-NL" sz="1200" i="1" dirty="0"/>
              <a:t>.</a:t>
            </a:r>
          </a:p>
          <a:p>
            <a:endParaRPr lang="nl-NL" sz="1200" i="1" dirty="0"/>
          </a:p>
          <a:p>
            <a:pPr marL="171450" indent="-171450">
              <a:buFontTx/>
              <a:buChar char="-"/>
            </a:pPr>
            <a:r>
              <a:rPr lang="nl-NL" sz="1200" dirty="0"/>
              <a:t>As </a:t>
            </a:r>
            <a:r>
              <a:rPr lang="nl-NL" sz="1200" dirty="0" err="1"/>
              <a:t>the</a:t>
            </a:r>
            <a:r>
              <a:rPr lang="nl-NL" sz="1200" dirty="0"/>
              <a:t> </a:t>
            </a:r>
            <a:r>
              <a:rPr lang="nl-NL" sz="1200" dirty="0" err="1"/>
              <a:t>yellow</a:t>
            </a:r>
            <a:r>
              <a:rPr lang="nl-NL" sz="1200" dirty="0"/>
              <a:t> </a:t>
            </a:r>
            <a:r>
              <a:rPr lang="nl-NL" sz="1200" dirty="0" err="1"/>
              <a:t>lines</a:t>
            </a:r>
            <a:r>
              <a:rPr lang="nl-NL" sz="1200" dirty="0"/>
              <a:t> </a:t>
            </a:r>
            <a:r>
              <a:rPr lang="nl-NL" sz="1200" dirty="0" err="1"/>
              <a:t>represent</a:t>
            </a:r>
            <a:r>
              <a:rPr lang="nl-NL" sz="1200" dirty="0"/>
              <a:t> full </a:t>
            </a:r>
            <a:r>
              <a:rPr lang="nl-NL" sz="1200" dirty="0" err="1"/>
              <a:t>restoration</a:t>
            </a:r>
            <a:r>
              <a:rPr lang="nl-NL" sz="1200" dirty="0"/>
              <a:t>, </a:t>
            </a:r>
            <a:r>
              <a:rPr lang="nl-NL" sz="1200" dirty="0" err="1"/>
              <a:t>there</a:t>
            </a:r>
            <a:r>
              <a:rPr lang="nl-NL" sz="1200" dirty="0"/>
              <a:t> </a:t>
            </a:r>
            <a:r>
              <a:rPr lang="nl-NL" sz="1200" dirty="0" err="1"/>
              <a:t>shouldn’t</a:t>
            </a:r>
            <a:r>
              <a:rPr lang="nl-NL" sz="1200" dirty="0"/>
              <a:t> </a:t>
            </a:r>
            <a:r>
              <a:rPr lang="nl-NL" sz="1200" dirty="0" err="1"/>
              <a:t>be</a:t>
            </a:r>
            <a:r>
              <a:rPr lang="nl-NL" sz="1200" dirty="0"/>
              <a:t> </a:t>
            </a:r>
            <a:r>
              <a:rPr lang="nl-NL" sz="1200" dirty="0" err="1"/>
              <a:t>any</a:t>
            </a:r>
            <a:r>
              <a:rPr lang="nl-NL" sz="1200" dirty="0"/>
              <a:t> </a:t>
            </a:r>
            <a:r>
              <a:rPr lang="nl-NL" sz="1200" dirty="0" err="1"/>
              <a:t>differences</a:t>
            </a:r>
            <a:r>
              <a:rPr lang="nl-NL" sz="1200" dirty="0"/>
              <a:t> in </a:t>
            </a:r>
            <a:r>
              <a:rPr lang="nl-NL" sz="1200" dirty="0" err="1"/>
              <a:t>results</a:t>
            </a:r>
            <a:r>
              <a:rPr lang="nl-NL" sz="1200" dirty="0"/>
              <a:t> </a:t>
            </a:r>
            <a:r>
              <a:rPr lang="nl-NL" sz="1200" dirty="0" err="1"/>
              <a:t>between</a:t>
            </a:r>
            <a:r>
              <a:rPr lang="nl-NL" sz="1200" dirty="0"/>
              <a:t> </a:t>
            </a:r>
            <a:r>
              <a:rPr lang="nl-NL" sz="1200" dirty="0" err="1"/>
              <a:t>clustered</a:t>
            </a:r>
            <a:r>
              <a:rPr lang="nl-NL" sz="1200" dirty="0"/>
              <a:t>, fractal, </a:t>
            </a:r>
            <a:r>
              <a:rPr lang="nl-NL" sz="1200" dirty="0" err="1"/>
              <a:t>and</a:t>
            </a:r>
            <a:r>
              <a:rPr lang="nl-NL" sz="1200" dirty="0"/>
              <a:t> random </a:t>
            </a:r>
            <a:r>
              <a:rPr lang="nl-NL" sz="1200" dirty="0" err="1"/>
              <a:t>restoration</a:t>
            </a:r>
            <a:r>
              <a:rPr lang="nl-NL" sz="1200" dirty="0"/>
              <a:t>. </a:t>
            </a:r>
          </a:p>
          <a:p>
            <a:pPr marL="171450" indent="-171450">
              <a:buFontTx/>
              <a:buChar char="-"/>
            </a:pPr>
            <a:r>
              <a:rPr lang="nl-NL" sz="1200" dirty="0"/>
              <a:t>In </a:t>
            </a:r>
            <a:r>
              <a:rPr lang="nl-NL" sz="1200" dirty="0" err="1"/>
              <a:t>all</a:t>
            </a:r>
            <a:r>
              <a:rPr lang="nl-NL" sz="1200" dirty="0"/>
              <a:t> cases (</a:t>
            </a:r>
            <a:r>
              <a:rPr lang="nl-NL" sz="1200" dirty="0" err="1"/>
              <a:t>except</a:t>
            </a:r>
            <a:r>
              <a:rPr lang="nl-NL" sz="1200" dirty="0"/>
              <a:t> 100% </a:t>
            </a:r>
            <a:r>
              <a:rPr lang="nl-NL" sz="1200" dirty="0" err="1"/>
              <a:t>restoration</a:t>
            </a:r>
            <a:r>
              <a:rPr lang="nl-NL" sz="1200" dirty="0"/>
              <a:t>), we </a:t>
            </a:r>
            <a:r>
              <a:rPr lang="nl-NL" sz="1200" dirty="0" err="1"/>
              <a:t>observe</a:t>
            </a:r>
            <a:r>
              <a:rPr lang="nl-NL" sz="1200" dirty="0"/>
              <a:t> a peak in </a:t>
            </a:r>
            <a:r>
              <a:rPr lang="nl-NL" sz="1200" dirty="0" err="1"/>
              <a:t>the</a:t>
            </a:r>
            <a:r>
              <a:rPr lang="nl-NL" sz="1200" dirty="0"/>
              <a:t> species </a:t>
            </a:r>
            <a:r>
              <a:rPr lang="nl-NL" sz="1200" dirty="0" err="1"/>
              <a:t>numbers</a:t>
            </a:r>
            <a:r>
              <a:rPr lang="nl-NL" sz="1200" dirty="0"/>
              <a:t> </a:t>
            </a:r>
            <a:r>
              <a:rPr lang="nl-NL" sz="1200" dirty="0" err="1"/>
              <a:t>and</a:t>
            </a:r>
            <a:r>
              <a:rPr lang="nl-NL" sz="1200" dirty="0"/>
              <a:t> </a:t>
            </a:r>
            <a:r>
              <a:rPr lang="nl-NL" sz="1200" dirty="0" err="1"/>
              <a:t>dispersal</a:t>
            </a:r>
            <a:r>
              <a:rPr lang="nl-NL" sz="1200" dirty="0"/>
              <a:t> </a:t>
            </a:r>
            <a:r>
              <a:rPr lang="nl-NL" sz="1200" dirty="0" err="1"/>
              <a:t>capacity</a:t>
            </a:r>
            <a:r>
              <a:rPr lang="nl-NL" sz="1200" dirty="0"/>
              <a:t>, </a:t>
            </a:r>
            <a:r>
              <a:rPr lang="nl-NL" sz="1200" dirty="0" err="1"/>
              <a:t>before</a:t>
            </a:r>
            <a:r>
              <a:rPr lang="nl-NL" sz="1200" dirty="0"/>
              <a:t> </a:t>
            </a:r>
            <a:r>
              <a:rPr lang="nl-NL" sz="1200" dirty="0" err="1"/>
              <a:t>the</a:t>
            </a:r>
            <a:r>
              <a:rPr lang="nl-NL" sz="1200" dirty="0"/>
              <a:t> </a:t>
            </a:r>
            <a:r>
              <a:rPr lang="nl-NL" sz="1200" dirty="0" err="1"/>
              <a:t>values</a:t>
            </a:r>
            <a:r>
              <a:rPr lang="nl-NL" sz="1200" dirty="0"/>
              <a:t> </a:t>
            </a:r>
            <a:r>
              <a:rPr lang="nl-NL" sz="1200" dirty="0" err="1"/>
              <a:t>decrease</a:t>
            </a:r>
            <a:r>
              <a:rPr lang="nl-NL" sz="1200" dirty="0"/>
              <a:t> </a:t>
            </a:r>
            <a:r>
              <a:rPr lang="nl-NL" sz="1200" dirty="0" err="1"/>
              <a:t>again</a:t>
            </a:r>
            <a:r>
              <a:rPr lang="nl-NL" sz="1200" dirty="0"/>
              <a:t> over time. </a:t>
            </a:r>
            <a:r>
              <a:rPr lang="nl-NL" sz="1200" dirty="0" err="1"/>
              <a:t>After</a:t>
            </a:r>
            <a:r>
              <a:rPr lang="nl-NL" sz="1200" dirty="0"/>
              <a:t> a </a:t>
            </a:r>
            <a:r>
              <a:rPr lang="nl-NL" sz="1200" dirty="0" err="1"/>
              <a:t>while</a:t>
            </a:r>
            <a:r>
              <a:rPr lang="nl-NL" sz="1200" dirty="0"/>
              <a:t>, </a:t>
            </a:r>
            <a:r>
              <a:rPr lang="nl-NL" sz="1200" dirty="0" err="1"/>
              <a:t>the</a:t>
            </a:r>
            <a:r>
              <a:rPr lang="nl-NL" sz="1200" dirty="0"/>
              <a:t> </a:t>
            </a:r>
            <a:r>
              <a:rPr lang="nl-NL" sz="1200" dirty="0" err="1"/>
              <a:t>values</a:t>
            </a:r>
            <a:r>
              <a:rPr lang="nl-NL" sz="1200" dirty="0"/>
              <a:t> </a:t>
            </a:r>
            <a:r>
              <a:rPr lang="nl-NL" sz="1200" dirty="0" err="1"/>
              <a:t>stabilize</a:t>
            </a:r>
            <a:r>
              <a:rPr lang="nl-NL" sz="1200" dirty="0"/>
              <a:t>. </a:t>
            </a:r>
          </a:p>
          <a:p>
            <a:pPr marL="171450" indent="-171450">
              <a:buFontTx/>
              <a:buChar char="-"/>
            </a:pPr>
            <a:r>
              <a:rPr lang="nl-NL" sz="1200" dirty="0" err="1"/>
              <a:t>After</a:t>
            </a:r>
            <a:r>
              <a:rPr lang="nl-NL" sz="1200" dirty="0"/>
              <a:t> </a:t>
            </a:r>
            <a:r>
              <a:rPr lang="nl-NL" sz="1200" dirty="0" err="1"/>
              <a:t>stabilization</a:t>
            </a:r>
            <a:r>
              <a:rPr lang="nl-NL" sz="1200" dirty="0"/>
              <a:t>, </a:t>
            </a:r>
            <a:r>
              <a:rPr lang="nl-NL" sz="1200" dirty="0" err="1"/>
              <a:t>the</a:t>
            </a:r>
            <a:r>
              <a:rPr lang="nl-NL" sz="1200" dirty="0"/>
              <a:t> </a:t>
            </a:r>
            <a:r>
              <a:rPr lang="nl-NL" sz="1200" dirty="0" err="1"/>
              <a:t>average</a:t>
            </a:r>
            <a:r>
              <a:rPr lang="nl-NL" sz="1200" dirty="0"/>
              <a:t> </a:t>
            </a:r>
            <a:r>
              <a:rPr lang="nl-NL" sz="1200" dirty="0" err="1"/>
              <a:t>and</a:t>
            </a:r>
            <a:r>
              <a:rPr lang="nl-NL" sz="1200" dirty="0"/>
              <a:t> </a:t>
            </a:r>
            <a:r>
              <a:rPr lang="nl-NL" sz="1200" dirty="0" err="1"/>
              <a:t>total</a:t>
            </a:r>
            <a:r>
              <a:rPr lang="nl-NL" sz="1200" dirty="0"/>
              <a:t> </a:t>
            </a:r>
            <a:r>
              <a:rPr lang="nl-NL" sz="1200" dirty="0" err="1"/>
              <a:t>number</a:t>
            </a:r>
            <a:r>
              <a:rPr lang="nl-NL" sz="1200" dirty="0"/>
              <a:t> of species are </a:t>
            </a:r>
            <a:r>
              <a:rPr lang="nl-NL" sz="1200" dirty="0" err="1"/>
              <a:t>lower</a:t>
            </a:r>
            <a:r>
              <a:rPr lang="nl-NL" sz="1200" dirty="0"/>
              <a:t> in case of random </a:t>
            </a:r>
            <a:r>
              <a:rPr lang="nl-NL" sz="1200" dirty="0" err="1"/>
              <a:t>restoration</a:t>
            </a:r>
            <a:r>
              <a:rPr lang="nl-NL" sz="1200" dirty="0"/>
              <a:t> </a:t>
            </a:r>
            <a:r>
              <a:rPr lang="nl-NL" sz="1200" dirty="0" err="1"/>
              <a:t>than</a:t>
            </a:r>
            <a:r>
              <a:rPr lang="nl-NL" sz="1200" dirty="0"/>
              <a:t> </a:t>
            </a:r>
            <a:r>
              <a:rPr lang="nl-NL" sz="1200" dirty="0" err="1"/>
              <a:t>when</a:t>
            </a:r>
            <a:r>
              <a:rPr lang="nl-NL" sz="1200" dirty="0"/>
              <a:t> </a:t>
            </a:r>
            <a:r>
              <a:rPr lang="nl-NL" sz="1200" dirty="0" err="1"/>
              <a:t>restoration</a:t>
            </a:r>
            <a:r>
              <a:rPr lang="nl-NL" sz="1200" dirty="0"/>
              <a:t> takes </a:t>
            </a:r>
            <a:r>
              <a:rPr lang="nl-NL" sz="1200" dirty="0" err="1"/>
              <a:t>place</a:t>
            </a:r>
            <a:r>
              <a:rPr lang="nl-NL" sz="1200" dirty="0"/>
              <a:t> in a fractal or </a:t>
            </a:r>
            <a:r>
              <a:rPr lang="nl-NL" sz="1200" dirty="0" err="1"/>
              <a:t>clustered</a:t>
            </a:r>
            <a:r>
              <a:rPr lang="nl-NL" sz="1200" dirty="0"/>
              <a:t> </a:t>
            </a:r>
            <a:r>
              <a:rPr lang="nl-NL" sz="1200" dirty="0" err="1"/>
              <a:t>spatial</a:t>
            </a:r>
            <a:r>
              <a:rPr lang="nl-NL" sz="1200" dirty="0"/>
              <a:t> </a:t>
            </a:r>
            <a:r>
              <a:rPr lang="nl-NL" sz="1200" dirty="0" err="1"/>
              <a:t>configuration</a:t>
            </a:r>
            <a:r>
              <a:rPr lang="nl-NL" sz="1200" dirty="0"/>
              <a:t>. </a:t>
            </a:r>
          </a:p>
          <a:p>
            <a:pPr marL="171450" indent="-171450">
              <a:buFontTx/>
              <a:buChar char="-"/>
            </a:pPr>
            <a:r>
              <a:rPr lang="nl-NL" sz="1200" dirty="0"/>
              <a:t>In contrast, </a:t>
            </a:r>
            <a:r>
              <a:rPr lang="nl-NL" sz="1200" dirty="0" err="1"/>
              <a:t>the</a:t>
            </a:r>
            <a:r>
              <a:rPr lang="nl-NL" sz="1200" dirty="0"/>
              <a:t> </a:t>
            </a:r>
            <a:r>
              <a:rPr lang="nl-NL" sz="1200" dirty="0" err="1"/>
              <a:t>average</a:t>
            </a:r>
            <a:r>
              <a:rPr lang="nl-NL" sz="1200" dirty="0"/>
              <a:t> </a:t>
            </a:r>
            <a:r>
              <a:rPr lang="nl-NL" sz="1200" dirty="0" err="1"/>
              <a:t>dispersal</a:t>
            </a:r>
            <a:r>
              <a:rPr lang="nl-NL" sz="1200" dirty="0"/>
              <a:t> </a:t>
            </a:r>
            <a:r>
              <a:rPr lang="nl-NL" sz="1200" dirty="0" err="1"/>
              <a:t>capacity</a:t>
            </a:r>
            <a:r>
              <a:rPr lang="nl-NL" sz="1200" dirty="0"/>
              <a:t> </a:t>
            </a:r>
            <a:r>
              <a:rPr lang="nl-NL" sz="1200" dirty="0" err="1"/>
              <a:t>seems</a:t>
            </a:r>
            <a:r>
              <a:rPr lang="nl-NL" sz="1200" dirty="0"/>
              <a:t> </a:t>
            </a:r>
            <a:r>
              <a:rPr lang="nl-NL" sz="1200" dirty="0" err="1"/>
              <a:t>to</a:t>
            </a:r>
            <a:r>
              <a:rPr lang="nl-NL" sz="1200" dirty="0"/>
              <a:t> </a:t>
            </a:r>
            <a:r>
              <a:rPr lang="nl-NL" sz="1200" dirty="0" err="1"/>
              <a:t>remain</a:t>
            </a:r>
            <a:r>
              <a:rPr lang="nl-NL" sz="1200" dirty="0"/>
              <a:t> </a:t>
            </a:r>
            <a:r>
              <a:rPr lang="nl-NL" sz="1200" dirty="0" err="1"/>
              <a:t>higher</a:t>
            </a:r>
            <a:r>
              <a:rPr lang="nl-NL" sz="1200" dirty="0"/>
              <a:t> in case of random </a:t>
            </a:r>
            <a:r>
              <a:rPr lang="nl-NL" sz="1200" dirty="0" err="1"/>
              <a:t>restoration</a:t>
            </a:r>
            <a:r>
              <a:rPr lang="nl-NL" sz="1200" dirty="0"/>
              <a:t> </a:t>
            </a:r>
            <a:r>
              <a:rPr lang="nl-NL" sz="1200" dirty="0" err="1"/>
              <a:t>than</a:t>
            </a:r>
            <a:r>
              <a:rPr lang="nl-NL" sz="1200" dirty="0"/>
              <a:t> in </a:t>
            </a:r>
            <a:r>
              <a:rPr lang="nl-NL" sz="1200" dirty="0" err="1"/>
              <a:t>the</a:t>
            </a:r>
            <a:r>
              <a:rPr lang="nl-NL" sz="1200" dirty="0"/>
              <a:t> </a:t>
            </a:r>
            <a:r>
              <a:rPr lang="nl-NL" sz="1200" dirty="0" err="1"/>
              <a:t>other</a:t>
            </a:r>
            <a:r>
              <a:rPr lang="nl-NL" sz="1200" dirty="0"/>
              <a:t> </a:t>
            </a:r>
            <a:r>
              <a:rPr lang="nl-NL" sz="1200" dirty="0" err="1"/>
              <a:t>two</a:t>
            </a:r>
            <a:r>
              <a:rPr lang="nl-NL" sz="1200" dirty="0"/>
              <a:t> cases. </a:t>
            </a:r>
          </a:p>
          <a:p>
            <a:pPr marL="171450" indent="-171450">
              <a:buFontTx/>
              <a:buChar char="-"/>
            </a:pPr>
            <a:endParaRPr lang="nl-NL" sz="1200" dirty="0"/>
          </a:p>
          <a:p>
            <a:endParaRPr lang="nl-NL" sz="1200" i="1" dirty="0"/>
          </a:p>
          <a:p>
            <a:r>
              <a:rPr lang="nl-NL" sz="1200" dirty="0"/>
              <a:t>Om de verschillende </a:t>
            </a:r>
            <a:r>
              <a:rPr lang="nl-NL" sz="1200" dirty="0" err="1"/>
              <a:t>scenarios</a:t>
            </a:r>
            <a:r>
              <a:rPr lang="nl-NL" sz="1200" dirty="0"/>
              <a:t> met elkaar te vergelijken, kunnen we de resultaten na 1000 iteraties gebruiken? </a:t>
            </a:r>
            <a:r>
              <a:rPr lang="nl-NL" sz="1200" dirty="0">
                <a:highlight>
                  <a:srgbClr val="FFFF00"/>
                </a:highlight>
              </a:rPr>
              <a:t>Even kijken hoelang het duurt tot alles gestabiliseerd is… </a:t>
            </a:r>
            <a:endParaRPr lang="nl-NL" sz="14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6970104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>
            <a:extLst>
              <a:ext uri="{FF2B5EF4-FFF2-40B4-BE49-F238E27FC236}">
                <a16:creationId xmlns:a16="http://schemas.microsoft.com/office/drawing/2014/main" id="{A09B026C-B483-7EC5-4035-548D9B6B2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000" y="538922"/>
            <a:ext cx="6400000" cy="5760000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29B58BBB-4404-A1E0-A459-3D6B1B7398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394" y="538922"/>
            <a:ext cx="6400000" cy="5760000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B26B7EA9-92DA-B5AE-8F52-AD4E07E75C9F}"/>
              </a:ext>
            </a:extLst>
          </p:cNvPr>
          <p:cNvSpPr txBox="1"/>
          <p:nvPr/>
        </p:nvSpPr>
        <p:spPr>
          <a:xfrm>
            <a:off x="2115930" y="123687"/>
            <a:ext cx="301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Random </a:t>
            </a:r>
            <a:r>
              <a:rPr lang="nl-NL" dirty="0" err="1"/>
              <a:t>destruction</a:t>
            </a:r>
            <a:endParaRPr lang="nl-NL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D6CBE8A5-52C8-F79D-26FE-0926C955ED30}"/>
              </a:ext>
            </a:extLst>
          </p:cNvPr>
          <p:cNvSpPr txBox="1"/>
          <p:nvPr/>
        </p:nvSpPr>
        <p:spPr>
          <a:xfrm>
            <a:off x="8415130" y="123687"/>
            <a:ext cx="30170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 err="1"/>
              <a:t>Clustered</a:t>
            </a:r>
            <a:r>
              <a:rPr lang="nl-NL" dirty="0"/>
              <a:t> </a:t>
            </a:r>
            <a:r>
              <a:rPr lang="nl-NL" dirty="0" err="1"/>
              <a:t>destruction</a:t>
            </a:r>
            <a:endParaRPr lang="nl-NL" dirty="0"/>
          </a:p>
        </p:txBody>
      </p:sp>
      <p:sp>
        <p:nvSpPr>
          <p:cNvPr id="8" name="Tekstvak 7">
            <a:extLst>
              <a:ext uri="{FF2B5EF4-FFF2-40B4-BE49-F238E27FC236}">
                <a16:creationId xmlns:a16="http://schemas.microsoft.com/office/drawing/2014/main" id="{2D6C7EF2-80F5-2F06-FF2C-193BD51B08B1}"/>
              </a:ext>
            </a:extLst>
          </p:cNvPr>
          <p:cNvSpPr txBox="1"/>
          <p:nvPr/>
        </p:nvSpPr>
        <p:spPr>
          <a:xfrm>
            <a:off x="618434" y="6387548"/>
            <a:ext cx="113438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200" dirty="0"/>
              <a:t>More </a:t>
            </a:r>
            <a:r>
              <a:rPr lang="nl-NL" sz="1200" dirty="0" err="1"/>
              <a:t>variation</a:t>
            </a:r>
            <a:r>
              <a:rPr lang="nl-NL" sz="1200" dirty="0"/>
              <a:t> in </a:t>
            </a:r>
            <a:r>
              <a:rPr lang="nl-NL" sz="1200" dirty="0" err="1"/>
              <a:t>results</a:t>
            </a:r>
            <a:r>
              <a:rPr lang="nl-NL" sz="1200" dirty="0"/>
              <a:t> </a:t>
            </a:r>
            <a:r>
              <a:rPr lang="nl-NL" sz="1200" dirty="0" err="1"/>
              <a:t>between</a:t>
            </a:r>
            <a:r>
              <a:rPr lang="nl-NL" sz="1200" dirty="0"/>
              <a:t> </a:t>
            </a:r>
            <a:r>
              <a:rPr lang="nl-NL" sz="1200" dirty="0" err="1"/>
              <a:t>simulations</a:t>
            </a:r>
            <a:r>
              <a:rPr lang="nl-NL" sz="1200" dirty="0"/>
              <a:t> </a:t>
            </a:r>
            <a:r>
              <a:rPr lang="nl-NL" sz="1200" dirty="0" err="1"/>
              <a:t>when</a:t>
            </a:r>
            <a:r>
              <a:rPr lang="nl-NL" sz="1200" dirty="0"/>
              <a:t> habitat </a:t>
            </a:r>
            <a:r>
              <a:rPr lang="nl-NL" sz="1200" dirty="0" err="1"/>
              <a:t>destruction</a:t>
            </a:r>
            <a:r>
              <a:rPr lang="nl-NL" sz="1200" dirty="0"/>
              <a:t> is </a:t>
            </a:r>
            <a:r>
              <a:rPr lang="nl-NL" sz="1200" dirty="0" err="1"/>
              <a:t>clustered</a:t>
            </a:r>
            <a:r>
              <a:rPr lang="nl-NL" sz="1200" dirty="0"/>
              <a:t>, </a:t>
            </a:r>
            <a:r>
              <a:rPr lang="nl-NL" sz="1200" dirty="0" err="1"/>
              <a:t>probably</a:t>
            </a:r>
            <a:r>
              <a:rPr lang="nl-NL" sz="1200" dirty="0"/>
              <a:t> </a:t>
            </a:r>
            <a:r>
              <a:rPr lang="nl-NL" sz="1200" dirty="0" err="1"/>
              <a:t>because</a:t>
            </a:r>
            <a:r>
              <a:rPr lang="nl-NL" sz="1200" dirty="0"/>
              <a:t> </a:t>
            </a:r>
            <a:r>
              <a:rPr lang="nl-NL" sz="1200" dirty="0" err="1"/>
              <a:t>there</a:t>
            </a:r>
            <a:r>
              <a:rPr lang="nl-NL" sz="1200" dirty="0"/>
              <a:t> is more </a:t>
            </a:r>
            <a:r>
              <a:rPr lang="nl-NL" sz="1200" dirty="0" err="1"/>
              <a:t>variation</a:t>
            </a:r>
            <a:r>
              <a:rPr lang="nl-NL" sz="1200" dirty="0"/>
              <a:t> in </a:t>
            </a:r>
            <a:r>
              <a:rPr lang="nl-NL" sz="1200" dirty="0" err="1"/>
              <a:t>the</a:t>
            </a:r>
            <a:r>
              <a:rPr lang="nl-NL" sz="1200" dirty="0"/>
              <a:t> </a:t>
            </a:r>
            <a:r>
              <a:rPr lang="nl-NL" sz="1200" dirty="0" err="1"/>
              <a:t>spatial</a:t>
            </a:r>
            <a:r>
              <a:rPr lang="nl-NL" sz="1200" dirty="0"/>
              <a:t> </a:t>
            </a:r>
            <a:r>
              <a:rPr lang="nl-NL" sz="1200" dirty="0" err="1"/>
              <a:t>configuration</a:t>
            </a:r>
            <a:r>
              <a:rPr lang="nl-NL" sz="1200" dirty="0"/>
              <a:t> here… </a:t>
            </a:r>
          </a:p>
        </p:txBody>
      </p:sp>
    </p:spTree>
    <p:extLst>
      <p:ext uri="{BB962C8B-B14F-4D97-AF65-F5344CB8AC3E}">
        <p14:creationId xmlns:p14="http://schemas.microsoft.com/office/powerpoint/2010/main" val="745417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3395223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731</Words>
  <Application>Microsoft Office PowerPoint</Application>
  <PresentationFormat>Breedbeeld</PresentationFormat>
  <Paragraphs>31</Paragraphs>
  <Slides>9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>Utrecht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Monique de Jager</dc:creator>
  <cp:lastModifiedBy>Monique de Jager</cp:lastModifiedBy>
  <cp:revision>2</cp:revision>
  <dcterms:created xsi:type="dcterms:W3CDTF">2024-09-09T11:53:25Z</dcterms:created>
  <dcterms:modified xsi:type="dcterms:W3CDTF">2024-09-10T14:01:01Z</dcterms:modified>
</cp:coreProperties>
</file>

<file path=docProps/thumbnail.jpeg>
</file>